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0"/>
  </p:notesMasterIdLst>
  <p:sldIdLst>
    <p:sldId id="256" r:id="rId2"/>
    <p:sldId id="257" r:id="rId3"/>
    <p:sldId id="266" r:id="rId4"/>
    <p:sldId id="258" r:id="rId5"/>
    <p:sldId id="259" r:id="rId6"/>
    <p:sldId id="260" r:id="rId7"/>
    <p:sldId id="265" r:id="rId8"/>
    <p:sldId id="261" r:id="rId9"/>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16" d="100"/>
          <a:sy n="116" d="100"/>
        </p:scale>
        <p:origin x="-1520" y="-120"/>
      </p:cViewPr>
      <p:guideLst>
        <p:guide orient="horz" pos="3072"/>
        <p:guide pos="409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interSettings" Target="printerSettings/printerSettings1.bin"/><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tiff>
</file>

<file path=ppt/media/image2.png>
</file>

<file path=ppt/media/image3.tiff>
</file>

<file path=ppt/media/image4.tiff>
</file>

<file path=ppt/media/image5.jpeg>
</file>

<file path=ppt/media/image6.jpeg>
</file>

<file path=ppt/media/image7.tiff>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4" name="Shape 164"/>
          <p:cNvSpPr>
            <a:spLocks noGrp="1" noRot="1" noChangeAspect="1"/>
          </p:cNvSpPr>
          <p:nvPr>
            <p:ph type="sldImg"/>
          </p:nvPr>
        </p:nvSpPr>
        <p:spPr>
          <a:xfrm>
            <a:off x="1143000" y="685800"/>
            <a:ext cx="4572000" cy="3429000"/>
          </a:xfrm>
          <a:prstGeom prst="rect">
            <a:avLst/>
          </a:prstGeom>
        </p:spPr>
        <p:txBody>
          <a:bodyPr/>
          <a:lstStyle/>
          <a:p>
            <a:endParaRPr/>
          </a:p>
        </p:txBody>
      </p:sp>
      <p:sp>
        <p:nvSpPr>
          <p:cNvPr id="165" name="Shape 165"/>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87587826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solidFill>
                  <a:schemeClr val="accent5">
                    <a:hueOff val="-234537"/>
                    <a:satOff val="-1108"/>
                    <a:lumOff val="-14796"/>
                  </a:schemeClr>
                </a:solidFill>
              </a:defRPr>
            </a:lvl1pPr>
          </a:lstStyle>
          <a:p>
            <a:r>
              <a:t>Title Text</a:t>
            </a:r>
          </a:p>
        </p:txBody>
      </p:sp>
      <p:sp>
        <p:nvSpPr>
          <p:cNvPr id="14"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3"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chemeClr val="accent5"/>
                </a:solidFill>
                <a:latin typeface="DIN Alternate"/>
                <a:ea typeface="DIN Alternate"/>
                <a:cs typeface="DIN Alternate"/>
                <a:sym typeface="DIN Alternate"/>
              </a:defRPr>
            </a:lvl1pPr>
          </a:lstStyle>
          <a:p>
            <a:r>
              <a:t>Text</a:t>
            </a:r>
          </a:p>
        </p:txBody>
      </p:sp>
      <p:sp>
        <p:nvSpPr>
          <p:cNvPr id="104" name="Body Level One…"/>
          <p:cNvSpPr txBox="1">
            <a:spLocks noGrp="1"/>
          </p:cNvSpPr>
          <p:nvPr>
            <p:ph type="body" idx="1"/>
          </p:nvPr>
        </p:nvSpPr>
        <p:spPr>
          <a:prstGeom prst="rect">
            <a:avLst/>
          </a:prstGeom>
        </p:spPr>
        <p:txBody>
          <a:bodyPr/>
          <a:lstStyle>
            <a:lvl1pPr>
              <a:buClr>
                <a:schemeClr val="accent5">
                  <a:hueOff val="-234537"/>
                  <a:satOff val="-1108"/>
                  <a:lumOff val="-14796"/>
                </a:schemeClr>
              </a:buClr>
              <a:buChar char="▸"/>
            </a:lvl1pPr>
            <a:lvl2pPr>
              <a:buClr>
                <a:schemeClr val="accent5">
                  <a:hueOff val="-234537"/>
                  <a:satOff val="-1108"/>
                  <a:lumOff val="-14796"/>
                </a:schemeClr>
              </a:buClr>
              <a:buChar char="▸"/>
            </a:lvl2pPr>
            <a:lvl3pPr>
              <a:buClr>
                <a:schemeClr val="accent5">
                  <a:hueOff val="-234537"/>
                  <a:satOff val="-1108"/>
                  <a:lumOff val="-14796"/>
                </a:schemeClr>
              </a:buClr>
              <a:buChar char="▸"/>
            </a:lvl3pPr>
            <a:lvl4pPr>
              <a:buClr>
                <a:schemeClr val="accent5">
                  <a:hueOff val="-234537"/>
                  <a:satOff val="-1108"/>
                  <a:lumOff val="-14796"/>
                </a:schemeClr>
              </a:buClr>
              <a:buChar char="▸"/>
            </a:lvl4pPr>
            <a:lvl5pPr>
              <a:buClr>
                <a:schemeClr val="accent5">
                  <a:hueOff val="-234537"/>
                  <a:satOff val="-1108"/>
                  <a:lumOff val="-14796"/>
                </a:schemeClr>
              </a:buClr>
              <a:buChar char="▸"/>
            </a:lvl5pPr>
          </a:lstStyle>
          <a:p>
            <a:r>
              <a:t>Body Level One</a:t>
            </a:r>
          </a:p>
          <a:p>
            <a:pPr lvl="1"/>
            <a:r>
              <a:t>Body Level Two</a:t>
            </a:r>
          </a:p>
          <a:p>
            <a:pPr lvl="2"/>
            <a:r>
              <a:t>Body Level Three</a:t>
            </a:r>
          </a:p>
          <a:p>
            <a:pPr lvl="3"/>
            <a:r>
              <a:t>Body Level Four</a:t>
            </a:r>
          </a:p>
          <a:p>
            <a:pPr lvl="4"/>
            <a:r>
              <a:t>Body Level Five</a:t>
            </a: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2" name="Image"/>
          <p:cNvSpPr>
            <a:spLocks noGrp="1"/>
          </p:cNvSpPr>
          <p:nvPr>
            <p:ph type="pic" sz="half" idx="13"/>
          </p:nvPr>
        </p:nvSpPr>
        <p:spPr>
          <a:xfrm>
            <a:off x="6503154" y="0"/>
            <a:ext cx="6502401" cy="4864100"/>
          </a:xfrm>
          <a:prstGeom prst="rect">
            <a:avLst/>
          </a:prstGeom>
        </p:spPr>
        <p:txBody>
          <a:bodyPr lIns="91439" tIns="45719" rIns="91439" bIns="45719">
            <a:noAutofit/>
          </a:bodyPr>
          <a:lstStyle/>
          <a:p>
            <a:endParaRPr/>
          </a:p>
        </p:txBody>
      </p:sp>
      <p:sp>
        <p:nvSpPr>
          <p:cNvPr id="113" name="Image"/>
          <p:cNvSpPr>
            <a:spLocks noGrp="1"/>
          </p:cNvSpPr>
          <p:nvPr>
            <p:ph type="pic" sz="half" idx="14"/>
          </p:nvPr>
        </p:nvSpPr>
        <p:spPr>
          <a:xfrm>
            <a:off x="6502400" y="4902200"/>
            <a:ext cx="6502400" cy="4864100"/>
          </a:xfrm>
          <a:prstGeom prst="rect">
            <a:avLst/>
          </a:prstGeom>
        </p:spPr>
        <p:txBody>
          <a:bodyPr lIns="91439" tIns="45719" rIns="91439" bIns="45719">
            <a:noAutofit/>
          </a:bodyPr>
          <a:lstStyle/>
          <a:p>
            <a:endParaRPr/>
          </a:p>
        </p:txBody>
      </p:sp>
      <p:sp>
        <p:nvSpPr>
          <p:cNvPr id="114" name="Image"/>
          <p:cNvSpPr>
            <a:spLocks noGrp="1"/>
          </p:cNvSpPr>
          <p:nvPr>
            <p:ph type="pic" idx="15"/>
          </p:nvPr>
        </p:nvSpPr>
        <p:spPr>
          <a:xfrm>
            <a:off x="0" y="0"/>
            <a:ext cx="6468534" cy="9753600"/>
          </a:xfrm>
          <a:prstGeom prst="rect">
            <a:avLst/>
          </a:prstGeom>
        </p:spPr>
        <p:txBody>
          <a:bodyPr lIns="91439" tIns="45719" rIns="91439" bIns="45719">
            <a:noAutofit/>
          </a:bodyPr>
          <a:lstStyle/>
          <a:p>
            <a:endParaRPr/>
          </a:p>
        </p:txBody>
      </p:sp>
      <p:sp>
        <p:nvSpPr>
          <p:cNvPr id="11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solidFill>
          <a:srgbClr val="222222"/>
        </a:solidFill>
        <a:effectLst/>
      </p:bgPr>
    </p:bg>
    <p:spTree>
      <p:nvGrpSpPr>
        <p:cNvPr id="1" name=""/>
        <p:cNvGrpSpPr/>
        <p:nvPr/>
      </p:nvGrpSpPr>
      <p:grpSpPr>
        <a:xfrm>
          <a:off x="0" y="0"/>
          <a:ext cx="0" cy="0"/>
          <a:chOff x="0" y="0"/>
          <a:chExt cx="0" cy="0"/>
        </a:xfrm>
      </p:grpSpPr>
      <p:sp>
        <p:nvSpPr>
          <p:cNvPr id="122"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5">
              <a:hueOff val="-234537"/>
              <a:satOff val="-1108"/>
              <a:lumOff val="-14796"/>
            </a:schemeClr>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23" name="Type a quote here."/>
          <p:cNvSpPr txBox="1">
            <a:spLocks noGrp="1"/>
          </p:cNvSpPr>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24" name="Johnny Appleseed"/>
          <p:cNvSpPr txBox="1">
            <a:spLocks noGrp="1"/>
          </p:cNvSpPr>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r>
              <a:t>Johnny Appleseed</a:t>
            </a:r>
          </a:p>
        </p:txBody>
      </p:sp>
      <p:sp>
        <p:nvSpPr>
          <p:cNvPr id="125" name="Text"/>
          <p:cNvSpPr txBox="1">
            <a:spLocks noGrp="1"/>
          </p:cNvSpPr>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chemeClr val="accent5"/>
                </a:solidFill>
                <a:latin typeface="DIN Alternate"/>
                <a:ea typeface="DIN Alternate"/>
                <a:cs typeface="DIN Alternate"/>
                <a:sym typeface="DIN Alternate"/>
              </a:defRPr>
            </a:lvl1pPr>
          </a:lstStyle>
          <a:p>
            <a:r>
              <a:t>Text</a:t>
            </a:r>
          </a:p>
        </p:txBody>
      </p:sp>
      <p:sp>
        <p:nvSpPr>
          <p:cNvPr id="12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5">
            <a:hueOff val="-234537"/>
            <a:satOff val="-1108"/>
            <a:lumOff val="-14796"/>
          </a:schemeClr>
        </a:solidFill>
        <a:effectLst/>
      </p:bgPr>
    </p:bg>
    <p:spTree>
      <p:nvGrpSpPr>
        <p:cNvPr id="1" name=""/>
        <p:cNvGrpSpPr/>
        <p:nvPr/>
      </p:nvGrpSpPr>
      <p:grpSpPr>
        <a:xfrm>
          <a:off x="0" y="0"/>
          <a:ext cx="0" cy="0"/>
          <a:chOff x="0" y="0"/>
          <a:chExt cx="0" cy="0"/>
        </a:xfrm>
      </p:grpSpPr>
      <p:sp>
        <p:nvSpPr>
          <p:cNvPr id="133" name="Type a quote here."/>
          <p:cNvSpPr txBox="1">
            <a:spLocks noGrp="1"/>
          </p:cNvSpPr>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34" name="Image"/>
          <p:cNvSpPr>
            <a:spLocks noGrp="1"/>
          </p:cNvSpPr>
          <p:nvPr>
            <p:ph type="pic" idx="14"/>
          </p:nvPr>
        </p:nvSpPr>
        <p:spPr>
          <a:xfrm>
            <a:off x="0" y="0"/>
            <a:ext cx="5486400" cy="9753600"/>
          </a:xfrm>
          <a:prstGeom prst="rect">
            <a:avLst/>
          </a:prstGeom>
        </p:spPr>
        <p:txBody>
          <a:bodyPr lIns="91439" tIns="45719" rIns="91439" bIns="45719">
            <a:noAutofit/>
          </a:bodyPr>
          <a:lstStyle/>
          <a:p>
            <a:endParaRPr/>
          </a:p>
        </p:txBody>
      </p:sp>
      <p:sp>
        <p:nvSpPr>
          <p:cNvPr id="135" name="Johnny Appleseed"/>
          <p:cNvSpPr txBox="1">
            <a:spLocks noGrp="1"/>
          </p:cNvSpPr>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r>
              <a:t>Johnny Appleseed</a:t>
            </a:r>
          </a:p>
        </p:txBody>
      </p:sp>
      <p:sp>
        <p:nvSpPr>
          <p:cNvPr id="13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3" name="Image"/>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14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5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Alt">
    <p:spTree>
      <p:nvGrpSpPr>
        <p:cNvPr id="1" name=""/>
        <p:cNvGrpSpPr/>
        <p:nvPr/>
      </p:nvGrpSpPr>
      <p:grpSpPr>
        <a:xfrm>
          <a:off x="0" y="0"/>
          <a:ext cx="0" cy="0"/>
          <a:chOff x="0" y="0"/>
          <a:chExt cx="0" cy="0"/>
        </a:xfrm>
      </p:grpSpPr>
      <p:sp>
        <p:nvSpPr>
          <p:cNvPr id="15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Image"/>
          <p:cNvSpPr>
            <a:spLocks noGrp="1"/>
          </p:cNvSpPr>
          <p:nvPr>
            <p:ph type="pic" idx="13"/>
          </p:nvPr>
        </p:nvSpPr>
        <p:spPr>
          <a:xfrm>
            <a:off x="0" y="0"/>
            <a:ext cx="13004800" cy="9753600"/>
          </a:xfrm>
          <a:prstGeom prst="rect">
            <a:avLst/>
          </a:prstGeom>
        </p:spPr>
        <p:txBody>
          <a:bodyPr lIns="91439" tIns="45719" rIns="91439" bIns="45719">
            <a:noAutofit/>
          </a:bodyPr>
          <a:lstStyle/>
          <a:p>
            <a:endParaRPr/>
          </a:p>
        </p:txBody>
      </p:sp>
      <p:sp>
        <p:nvSpPr>
          <p:cNvPr id="23" name="Line"/>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solidFill>
                  <a:schemeClr val="accent5">
                    <a:hueOff val="-234537"/>
                    <a:satOff val="-1108"/>
                    <a:lumOff val="-14796"/>
                  </a:schemeClr>
                </a:solidFill>
              </a:defRPr>
            </a:lvl1pPr>
          </a:lstStyle>
          <a:p>
            <a:r>
              <a:t>Title Text</a:t>
            </a:r>
          </a:p>
        </p:txBody>
      </p:sp>
      <p:sp>
        <p:nvSpPr>
          <p:cNvPr id="25"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solidFill>
                  <a:schemeClr val="accent5">
                    <a:hueOff val="-234537"/>
                    <a:satOff val="-1108"/>
                    <a:lumOff val="-14796"/>
                  </a:schemeClr>
                </a:solidFill>
              </a:defRPr>
            </a:lvl1pPr>
          </a:lstStyle>
          <a:p>
            <a:r>
              <a:t>Title Text</a:t>
            </a:r>
          </a:p>
        </p:txBody>
      </p:sp>
      <p:sp>
        <p:nvSpPr>
          <p:cNvPr id="35"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xfrm>
            <a:off x="12161859" y="4191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er">
    <p:bg>
      <p:bgPr>
        <a:solidFill>
          <a:srgbClr val="222222"/>
        </a:soli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406400" y="4038600"/>
            <a:ext cx="12192000" cy="4521200"/>
          </a:xfrm>
          <a:prstGeom prst="rect">
            <a:avLst/>
          </a:prstGeom>
        </p:spPr>
        <p:txBody>
          <a:bodyPr/>
          <a:lstStyle>
            <a:lvl1pPr>
              <a:spcBef>
                <a:spcPts val="0"/>
              </a:spcBef>
              <a:defRPr sz="17000">
                <a:solidFill>
                  <a:schemeClr val="accent5">
                    <a:hueOff val="-234537"/>
                    <a:satOff val="-1108"/>
                    <a:lumOff val="-14796"/>
                  </a:schemeClr>
                </a:solidFill>
              </a:defRPr>
            </a:lvl1pPr>
          </a:lstStyle>
          <a:p>
            <a:r>
              <a:t>Title Text</a:t>
            </a:r>
          </a:p>
        </p:txBody>
      </p:sp>
      <p:sp>
        <p:nvSpPr>
          <p:cNvPr id="44"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Image"/>
          <p:cNvSpPr>
            <a:spLocks noGrp="1"/>
          </p:cNvSpPr>
          <p:nvPr>
            <p:ph type="pic" idx="13"/>
          </p:nvPr>
        </p:nvSpPr>
        <p:spPr>
          <a:xfrm>
            <a:off x="0" y="0"/>
            <a:ext cx="5486400" cy="9753600"/>
          </a:xfrm>
          <a:prstGeom prst="rect">
            <a:avLst/>
          </a:prstGeom>
        </p:spPr>
        <p:txBody>
          <a:bodyPr lIns="91439" tIns="45719" rIns="91439" bIns="45719">
            <a:noAutofit/>
          </a:bodyPr>
          <a:lstStyle/>
          <a:p>
            <a:endParaRPr/>
          </a:p>
        </p:txBody>
      </p:sp>
      <p:sp>
        <p:nvSpPr>
          <p:cNvPr id="53" name="Title Text"/>
          <p:cNvSpPr txBox="1">
            <a:spLocks noGrp="1"/>
          </p:cNvSpPr>
          <p:nvPr>
            <p:ph type="title"/>
          </p:nvPr>
        </p:nvSpPr>
        <p:spPr>
          <a:xfrm>
            <a:off x="5892800" y="6426200"/>
            <a:ext cx="6705600" cy="2705100"/>
          </a:xfrm>
          <a:prstGeom prst="rect">
            <a:avLst/>
          </a:prstGeom>
        </p:spPr>
        <p:txBody>
          <a:bodyPr/>
          <a:lstStyle>
            <a:lvl1pPr>
              <a:spcBef>
                <a:spcPts val="0"/>
              </a:spcBef>
              <a:defRPr sz="17000">
                <a:solidFill>
                  <a:schemeClr val="accent5">
                    <a:hueOff val="-234537"/>
                    <a:satOff val="-1108"/>
                    <a:lumOff val="-14796"/>
                  </a:schemeClr>
                </a:solidFill>
              </a:defRPr>
            </a:lvl1pPr>
          </a:lstStyle>
          <a:p>
            <a:r>
              <a:t>Title Text</a:t>
            </a:r>
          </a:p>
        </p:txBody>
      </p:sp>
      <p:sp>
        <p:nvSpPr>
          <p:cNvPr id="54" name="Body Level One…"/>
          <p:cNvSpPr txBox="1">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chemeClr val="accent5"/>
                </a:solidFill>
                <a:latin typeface="DIN Alternate"/>
                <a:ea typeface="DIN Alternate"/>
                <a:cs typeface="DIN Alternate"/>
                <a:sym typeface="DIN Alternate"/>
              </a:defRPr>
            </a:lvl1pPr>
          </a:lstStyle>
          <a:p>
            <a:r>
              <a:t>Text</a:t>
            </a:r>
          </a:p>
        </p:txBody>
      </p:sp>
      <p:sp>
        <p:nvSpPr>
          <p:cNvPr id="63" name="Title Text"/>
          <p:cNvSpPr txBox="1">
            <a:spLocks noGrp="1"/>
          </p:cNvSpPr>
          <p:nvPr>
            <p:ph type="title"/>
          </p:nvPr>
        </p:nvSpPr>
        <p:spPr>
          <a:prstGeom prst="rect">
            <a:avLst/>
          </a:prstGeom>
        </p:spPr>
        <p:txBody>
          <a:body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Title Text"/>
          <p:cNvSpPr txBox="1">
            <a:spLocks noGrp="1"/>
          </p:cNvSpPr>
          <p:nvPr>
            <p:ph type="title"/>
          </p:nvPr>
        </p:nvSpPr>
        <p:spPr>
          <a:xfrm>
            <a:off x="406400" y="355600"/>
            <a:ext cx="12192000" cy="723900"/>
          </a:xfrm>
          <a:prstGeom prst="rect">
            <a:avLst/>
          </a:prstGeom>
        </p:spPr>
        <p:txBody>
          <a:bodyPr/>
          <a:lstStyle>
            <a:lvl1pPr>
              <a:defRPr>
                <a:solidFill>
                  <a:srgbClr val="FFFFFF"/>
                </a:solidFill>
              </a:defRPr>
            </a:lvl1pPr>
          </a:lstStyle>
          <a:p>
            <a:r>
              <a:t>Title Text</a:t>
            </a:r>
          </a:p>
        </p:txBody>
      </p:sp>
      <p:sp>
        <p:nvSpPr>
          <p:cNvPr id="72" name="Line"/>
          <p:cNvSpPr/>
          <p:nvPr/>
        </p:nvSpPr>
        <p:spPr>
          <a:xfrm flipV="1">
            <a:off x="406400" y="993160"/>
            <a:ext cx="12192000" cy="263"/>
          </a:xfrm>
          <a:prstGeom prst="line">
            <a:avLst/>
          </a:prstGeom>
          <a:ln w="25400">
            <a:solidFill>
              <a:schemeClr val="accent5">
                <a:hueOff val="-234537"/>
                <a:satOff val="-1108"/>
                <a:lumOff val="-14796"/>
              </a:schemeClr>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73" name="Text"/>
          <p:cNvSpPr txBox="1">
            <a:spLocks noGrp="1"/>
          </p:cNvSpPr>
          <p:nvPr>
            <p:ph type="body" sz="quarter" idx="13"/>
          </p:nvPr>
        </p:nvSpPr>
        <p:spPr>
          <a:xfrm>
            <a:off x="406400" y="10160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rgbClr val="A6AAA9"/>
                </a:solidFill>
                <a:latin typeface="DIN Alternate"/>
                <a:ea typeface="DIN Alternate"/>
                <a:cs typeface="DIN Alternate"/>
                <a:sym typeface="DIN Alternate"/>
              </a:defRPr>
            </a:lvl1pPr>
          </a:lstStyle>
          <a:p>
            <a:r>
              <a:t>Text</a:t>
            </a:r>
          </a:p>
        </p:txBody>
      </p:sp>
      <p:sp>
        <p:nvSpPr>
          <p:cNvPr id="74" name="Body Level One…"/>
          <p:cNvSpPr txBox="1">
            <a:spLocks noGrp="1"/>
          </p:cNvSpPr>
          <p:nvPr>
            <p:ph type="body" idx="1"/>
          </p:nvPr>
        </p:nvSpPr>
        <p:spPr>
          <a:prstGeom prst="rect">
            <a:avLst/>
          </a:prstGeom>
        </p:spPr>
        <p:txBody>
          <a:bodyPr/>
          <a:lstStyle>
            <a:lvl1pPr>
              <a:buClr>
                <a:schemeClr val="accent5">
                  <a:hueOff val="-234537"/>
                  <a:satOff val="-1108"/>
                  <a:lumOff val="-14796"/>
                </a:schemeClr>
              </a:buClr>
              <a:buChar char="▸"/>
              <a:defRPr>
                <a:solidFill>
                  <a:srgbClr val="FFFFFF"/>
                </a:solidFill>
              </a:defRPr>
            </a:lvl1pPr>
            <a:lvl2pPr>
              <a:buClr>
                <a:schemeClr val="accent5">
                  <a:hueOff val="-234537"/>
                  <a:satOff val="-1108"/>
                  <a:lumOff val="-14796"/>
                </a:schemeClr>
              </a:buClr>
              <a:buChar char="▸"/>
              <a:defRPr>
                <a:solidFill>
                  <a:srgbClr val="FFFFFF"/>
                </a:solidFill>
              </a:defRPr>
            </a:lvl2pPr>
            <a:lvl3pPr>
              <a:buClr>
                <a:schemeClr val="accent5">
                  <a:hueOff val="-234537"/>
                  <a:satOff val="-1108"/>
                  <a:lumOff val="-14796"/>
                </a:schemeClr>
              </a:buClr>
              <a:buChar char="▸"/>
              <a:defRPr>
                <a:solidFill>
                  <a:srgbClr val="FFFFFF"/>
                </a:solidFill>
              </a:defRPr>
            </a:lvl3pPr>
            <a:lvl4pPr>
              <a:buClr>
                <a:schemeClr val="accent5">
                  <a:hueOff val="-234537"/>
                  <a:satOff val="-1108"/>
                  <a:lumOff val="-14796"/>
                </a:schemeClr>
              </a:buClr>
              <a:buChar char="▸"/>
              <a:defRPr>
                <a:solidFill>
                  <a:srgbClr val="FFFFFF"/>
                </a:solidFill>
              </a:defRPr>
            </a:lvl4pPr>
            <a:lvl5pPr>
              <a:buClr>
                <a:schemeClr val="accent5">
                  <a:hueOff val="-234537"/>
                  <a:satOff val="-1108"/>
                  <a:lumOff val="-14796"/>
                </a:schemeClr>
              </a:buClr>
              <a:buChar char="▸"/>
              <a:defRPr>
                <a:solidFill>
                  <a:srgbClr val="FFFFFF"/>
                </a:solidFill>
              </a:defRPr>
            </a:lvl5pPr>
          </a:lstStyle>
          <a:p>
            <a:r>
              <a:t>Body Level One</a:t>
            </a:r>
          </a:p>
          <a:p>
            <a:pPr lvl="1"/>
            <a:r>
              <a:t>Body Level Two</a:t>
            </a:r>
          </a:p>
          <a:p>
            <a:pPr lvl="2"/>
            <a:r>
              <a:t>Body Level Three</a:t>
            </a:r>
          </a:p>
          <a:p>
            <a:pPr lvl="3"/>
            <a:r>
              <a:t>Body Level Four</a:t>
            </a:r>
          </a:p>
          <a:p>
            <a:pPr lvl="4"/>
            <a:r>
              <a:t>Body Level Five</a:t>
            </a:r>
          </a:p>
        </p:txBody>
      </p:sp>
      <p:sp>
        <p:nvSpPr>
          <p:cNvPr id="7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2"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chemeClr val="accent5"/>
                </a:solidFill>
                <a:latin typeface="DIN Alternate"/>
                <a:ea typeface="DIN Alternate"/>
                <a:cs typeface="DIN Alternate"/>
                <a:sym typeface="DIN Alternate"/>
              </a:defRPr>
            </a:lvl1pPr>
          </a:lstStyle>
          <a:p>
            <a:r>
              <a:t>Text</a:t>
            </a:r>
          </a:p>
        </p:txBody>
      </p:sp>
      <p:sp>
        <p:nvSpPr>
          <p:cNvPr id="83" name="Title Text"/>
          <p:cNvSpPr txBox="1">
            <a:spLocks noGrp="1"/>
          </p:cNvSpPr>
          <p:nvPr>
            <p:ph type="title"/>
          </p:nvPr>
        </p:nvSpPr>
        <p:spPr>
          <a:prstGeom prst="rect">
            <a:avLst/>
          </a:prstGeom>
        </p:spPr>
        <p:txBody>
          <a:bodyPr/>
          <a:lstStyle>
            <a:lvl1pPr>
              <a:defRPr>
                <a:solidFill>
                  <a:srgbClr val="838787"/>
                </a:solidFill>
              </a:defRPr>
            </a:lvl1pPr>
          </a:lstStyle>
          <a:p>
            <a:r>
              <a:t>Title Text</a:t>
            </a:r>
          </a:p>
        </p:txBody>
      </p:sp>
      <p:sp>
        <p:nvSpPr>
          <p:cNvPr id="84" name="Body Level One…"/>
          <p:cNvSpPr txBox="1">
            <a:spLocks noGrp="1"/>
          </p:cNvSpPr>
          <p:nvPr>
            <p:ph type="body" idx="1"/>
          </p:nvPr>
        </p:nvSpPr>
        <p:spPr>
          <a:prstGeom prst="rect">
            <a:avLst/>
          </a:prstGeom>
        </p:spPr>
        <p:txBody>
          <a:bodyPr/>
          <a:lstStyle>
            <a:lvl1pPr>
              <a:buClr>
                <a:schemeClr val="accent5">
                  <a:hueOff val="-234537"/>
                  <a:satOff val="-1108"/>
                  <a:lumOff val="-14796"/>
                </a:schemeClr>
              </a:buClr>
              <a:buChar char="▸"/>
              <a:defRPr>
                <a:solidFill>
                  <a:srgbClr val="FFFFFF"/>
                </a:solidFill>
              </a:defRPr>
            </a:lvl1pPr>
            <a:lvl2pPr>
              <a:buClr>
                <a:schemeClr val="accent5">
                  <a:hueOff val="-234537"/>
                  <a:satOff val="-1108"/>
                  <a:lumOff val="-14796"/>
                </a:schemeClr>
              </a:buClr>
              <a:buChar char="▸"/>
              <a:defRPr>
                <a:solidFill>
                  <a:srgbClr val="FFFFFF"/>
                </a:solidFill>
              </a:defRPr>
            </a:lvl2pPr>
            <a:lvl3pPr>
              <a:buClr>
                <a:schemeClr val="accent5">
                  <a:hueOff val="-234537"/>
                  <a:satOff val="-1108"/>
                  <a:lumOff val="-14796"/>
                </a:schemeClr>
              </a:buClr>
              <a:buChar char="▸"/>
            </a:lvl3pPr>
            <a:lvl4pPr>
              <a:buClr>
                <a:schemeClr val="accent5">
                  <a:hueOff val="-234537"/>
                  <a:satOff val="-1108"/>
                  <a:lumOff val="-14796"/>
                </a:schemeClr>
              </a:buClr>
              <a:buChar char="▸"/>
            </a:lvl4pPr>
            <a:lvl5pPr>
              <a:buClr>
                <a:schemeClr val="accent5">
                  <a:hueOff val="-234537"/>
                  <a:satOff val="-1108"/>
                  <a:lumOff val="-14796"/>
                </a:schemeClr>
              </a:buClr>
              <a:buChar char="▸"/>
            </a:lvl5pPr>
          </a:lstStyle>
          <a:p>
            <a:r>
              <a:t>Body Level One</a:t>
            </a:r>
          </a:p>
          <a:p>
            <a:pPr lvl="1"/>
            <a:r>
              <a:t>Body Level Two</a:t>
            </a:r>
          </a:p>
          <a:p>
            <a:pPr lvl="2"/>
            <a:r>
              <a:t>Body Level Three</a:t>
            </a:r>
          </a:p>
          <a:p>
            <a:pPr lvl="3"/>
            <a:r>
              <a:t>Body Level Four</a:t>
            </a:r>
          </a:p>
          <a:p>
            <a:pPr lvl="4"/>
            <a:r>
              <a:t>Body Level Five</a:t>
            </a:r>
          </a:p>
        </p:txBody>
      </p:sp>
      <p:sp>
        <p:nvSpPr>
          <p:cNvPr id="8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2"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solidFill>
                  <a:schemeClr val="accent5"/>
                </a:solidFill>
                <a:latin typeface="DIN Alternate"/>
                <a:ea typeface="DIN Alternate"/>
                <a:cs typeface="DIN Alternate"/>
                <a:sym typeface="DIN Alternate"/>
              </a:defRPr>
            </a:lvl1pPr>
          </a:lstStyle>
          <a:p>
            <a:r>
              <a:t>Text</a:t>
            </a:r>
          </a:p>
        </p:txBody>
      </p:sp>
      <p:sp>
        <p:nvSpPr>
          <p:cNvPr id="93" name="Image"/>
          <p:cNvSpPr>
            <a:spLocks noGrp="1"/>
          </p:cNvSpPr>
          <p:nvPr>
            <p:ph type="pic" sz="half" idx="14"/>
          </p:nvPr>
        </p:nvSpPr>
        <p:spPr>
          <a:xfrm>
            <a:off x="7112000" y="1536700"/>
            <a:ext cx="5486400" cy="7797800"/>
          </a:xfrm>
          <a:prstGeom prst="rect">
            <a:avLst/>
          </a:prstGeom>
        </p:spPr>
        <p:txBody>
          <a:bodyPr lIns="91439" tIns="45719" rIns="91439" bIns="45719">
            <a:noAutofit/>
          </a:bodyPr>
          <a:lstStyle/>
          <a:p>
            <a:endParaRPr/>
          </a:p>
        </p:txBody>
      </p:sp>
      <p:sp>
        <p:nvSpPr>
          <p:cNvPr id="94" name="Title Text"/>
          <p:cNvSpPr txBox="1">
            <a:spLocks noGrp="1"/>
          </p:cNvSpPr>
          <p:nvPr>
            <p:ph type="title"/>
          </p:nvPr>
        </p:nvSpPr>
        <p:spPr>
          <a:xfrm>
            <a:off x="406400" y="1536700"/>
            <a:ext cx="6299200" cy="723900"/>
          </a:xfrm>
          <a:prstGeom prst="rect">
            <a:avLst/>
          </a:prstGeom>
        </p:spPr>
        <p:txBody>
          <a:bodyPr/>
          <a:lstStyle/>
          <a:p>
            <a:r>
              <a:t>Title Text</a:t>
            </a:r>
          </a:p>
        </p:txBody>
      </p:sp>
      <p:sp>
        <p:nvSpPr>
          <p:cNvPr id="95" name="Body Level One…"/>
          <p:cNvSpPr txBox="1">
            <a:spLocks noGrp="1"/>
          </p:cNvSpPr>
          <p:nvPr>
            <p:ph type="body" sz="half" idx="1"/>
          </p:nvPr>
        </p:nvSpPr>
        <p:spPr>
          <a:xfrm>
            <a:off x="406400" y="2743200"/>
            <a:ext cx="6299200" cy="6108700"/>
          </a:xfrm>
          <a:prstGeom prst="rect">
            <a:avLst/>
          </a:prstGeom>
        </p:spPr>
        <p:txBody>
          <a:bodyPr/>
          <a:lstStyle>
            <a:lvl1pPr>
              <a:buClr>
                <a:schemeClr val="accent1"/>
              </a:buClr>
              <a:buChar char="▸"/>
              <a:defRPr sz="2800">
                <a:solidFill>
                  <a:srgbClr val="FFFFFF"/>
                </a:solidFill>
              </a:defRPr>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Body Level One</a:t>
            </a:r>
          </a:p>
          <a:p>
            <a:pPr lvl="1"/>
            <a:r>
              <a:t>Body Level Two</a:t>
            </a:r>
          </a:p>
          <a:p>
            <a:pPr lvl="2"/>
            <a:r>
              <a:t>Body Level Three</a:t>
            </a:r>
          </a:p>
          <a:p>
            <a:pPr lvl="3"/>
            <a:r>
              <a:t>Body Level Four</a:t>
            </a:r>
          </a:p>
          <a:p>
            <a:pPr lvl="4"/>
            <a:r>
              <a:t>Body Level Five</a:t>
            </a:r>
          </a:p>
        </p:txBody>
      </p:sp>
      <p:sp>
        <p:nvSpPr>
          <p:cNvPr id="96"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xmlns:p14="http://schemas.microsoft.com/office/powerpoint/2010/mai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Title Text"/>
          <p:cNvSpPr txBox="1">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a:bodyPr>
          <a:lstStyle/>
          <a:p>
            <a:r>
              <a:t>Title Text</a:t>
            </a:r>
          </a:p>
        </p:txBody>
      </p:sp>
      <p:sp>
        <p:nvSpPr>
          <p:cNvPr id="4" name="Body Level One…"/>
          <p:cNvSpPr txBox="1">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solidFill>
                  <a:srgbClr val="838787"/>
                </a:solidFill>
                <a:latin typeface="DIN Alternate"/>
                <a:ea typeface="DIN Alternate"/>
                <a:cs typeface="DIN Alternate"/>
                <a:sym typeface="DIN Alternate"/>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xmlns:p14="http://schemas.microsoft.com/office/powerpoint/2010/main" spd="med"/>
  <p:txStyles>
    <p:titleStyle>
      <a:lvl1pPr marL="0" marR="0" indent="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1pPr>
      <a:lvl2pPr marL="0" marR="0" indent="2286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2pPr>
      <a:lvl3pPr marL="0" marR="0" indent="4572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3pPr>
      <a:lvl4pPr marL="0" marR="0" indent="6858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4pPr>
      <a:lvl5pPr marL="0" marR="0" indent="9144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5pPr>
      <a:lvl6pPr marL="0" marR="0" indent="11430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6pPr>
      <a:lvl7pPr marL="0" marR="0" indent="13716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7pPr>
      <a:lvl8pPr marL="0" marR="0" indent="16002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8pPr>
      <a:lvl9pPr marL="0" marR="0" indent="1828800" algn="l" defTabSz="584200" latinLnBrk="0">
        <a:lnSpc>
          <a:spcPct val="80000"/>
        </a:lnSpc>
        <a:spcBef>
          <a:spcPts val="2800"/>
        </a:spcBef>
        <a:spcAft>
          <a:spcPts val="0"/>
        </a:spcAft>
        <a:buClrTx/>
        <a:buSzTx/>
        <a:buFontTx/>
        <a:buNone/>
        <a:tabLst/>
        <a:defRPr sz="6000" b="0" i="0" u="none" strike="noStrike" cap="all" spc="0" baseline="0">
          <a:ln>
            <a:noFill/>
          </a:ln>
          <a:solidFill>
            <a:srgbClr val="A6AAA9"/>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DIN Alternat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4" Type="http://schemas.openxmlformats.org/officeDocument/2006/relationships/image" Target="../media/image4.tiff"/><Relationship Id="rId5" Type="http://schemas.openxmlformats.org/officeDocument/2006/relationships/image" Target="../media/image5.jpeg"/><Relationship Id="rId6" Type="http://schemas.openxmlformats.org/officeDocument/2006/relationships/image" Target="../media/image6.jpeg"/><Relationship Id="rId7" Type="http://schemas.openxmlformats.org/officeDocument/2006/relationships/image" Target="../media/image7.tiff"/><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he TITLE OF YOUR PRESENTATION"/>
          <p:cNvSpPr txBox="1">
            <a:spLocks noGrp="1"/>
          </p:cNvSpPr>
          <p:nvPr>
            <p:ph type="ctrTitle"/>
          </p:nvPr>
        </p:nvSpPr>
        <p:spPr>
          <a:prstGeom prst="rect">
            <a:avLst/>
          </a:prstGeom>
        </p:spPr>
        <p:txBody>
          <a:bodyPr/>
          <a:lstStyle>
            <a:lvl1pPr defTabSz="350520">
              <a:defRPr sz="10200">
                <a:solidFill>
                  <a:srgbClr val="FFFFFF"/>
                </a:solidFill>
              </a:defRPr>
            </a:lvl1pPr>
          </a:lstStyle>
          <a:p>
            <a:r>
              <a:rPr lang="en-US" dirty="0" smtClean="0"/>
              <a:t>Predicting Apartment Rent BY </a:t>
            </a:r>
            <a:r>
              <a:rPr lang="en-US" dirty="0" err="1" smtClean="0"/>
              <a:t>CIty</a:t>
            </a:r>
            <a:endParaRPr dirty="0"/>
          </a:p>
        </p:txBody>
      </p:sp>
      <p:sp>
        <p:nvSpPr>
          <p:cNvPr id="168" name="YOUR NAME…"/>
          <p:cNvSpPr txBox="1">
            <a:spLocks noGrp="1"/>
          </p:cNvSpPr>
          <p:nvPr>
            <p:ph type="subTitle" sz="quarter" idx="1"/>
          </p:nvPr>
        </p:nvSpPr>
        <p:spPr>
          <a:prstGeom prst="rect">
            <a:avLst/>
          </a:prstGeom>
        </p:spPr>
        <p:txBody>
          <a:bodyPr/>
          <a:lstStyle/>
          <a:p>
            <a:pPr defTabSz="362204">
              <a:spcBef>
                <a:spcPts val="1400"/>
              </a:spcBef>
              <a:defRPr sz="2914">
                <a:solidFill>
                  <a:schemeClr val="accent1"/>
                </a:solidFill>
              </a:defRPr>
            </a:pPr>
            <a:r>
              <a:rPr lang="en-US" dirty="0" smtClean="0"/>
              <a:t>Marshall Proehl</a:t>
            </a:r>
            <a:endParaRPr dirty="0"/>
          </a:p>
          <a:p>
            <a:pPr defTabSz="362204">
              <a:spcBef>
                <a:spcPts val="1400"/>
              </a:spcBef>
              <a:defRPr sz="1178">
                <a:solidFill>
                  <a:srgbClr val="FFFFFF"/>
                </a:solidFill>
              </a:defRPr>
            </a:pPr>
            <a:endParaRPr dirty="0"/>
          </a:p>
          <a:p>
            <a:pPr defTabSz="362204">
              <a:spcBef>
                <a:spcPts val="1400"/>
              </a:spcBef>
              <a:defRPr sz="1178">
                <a:solidFill>
                  <a:srgbClr val="FFFFFF"/>
                </a:solidFill>
              </a:defRPr>
            </a:pPr>
            <a:r>
              <a:rPr dirty="0"/>
              <a:t>Python for Data Science, CSCI E-29</a:t>
            </a:r>
          </a:p>
          <a:p>
            <a:pPr defTabSz="362204">
              <a:spcBef>
                <a:spcPts val="1400"/>
              </a:spcBef>
              <a:defRPr sz="1302">
                <a:solidFill>
                  <a:srgbClr val="FFFFFF"/>
                </a:solidFill>
              </a:defRPr>
            </a:pPr>
            <a:r>
              <a:rPr dirty="0"/>
              <a:t>Harvard University</a:t>
            </a:r>
          </a:p>
        </p:txBody>
      </p:sp>
      <p:pic>
        <p:nvPicPr>
          <p:cNvPr id="169" name="Image" descr="Image"/>
          <p:cNvPicPr>
            <a:picLocks noChangeAspect="1"/>
          </p:cNvPicPr>
          <p:nvPr/>
        </p:nvPicPr>
        <p:blipFill>
          <a:blip r:embed="rId2" cstate="hqprint">
            <a:extLst>
              <a:ext uri="{28A0092B-C50C-407E-A947-70E740481C1C}">
                <a14:useLocalDpi xmlns:a14="http://schemas.microsoft.com/office/drawing/2010/main"/>
              </a:ext>
            </a:extLst>
          </a:blip>
          <a:stretch>
            <a:fillRect/>
          </a:stretch>
        </p:blipFill>
        <p:spPr>
          <a:xfrm>
            <a:off x="5519901" y="1600979"/>
            <a:ext cx="1964998" cy="2310621"/>
          </a:xfrm>
          <a:prstGeom prst="rect">
            <a:avLst/>
          </a:prstGeom>
          <a:ln w="12700">
            <a:miter lim="400000"/>
          </a:ln>
        </p:spPr>
      </p:pic>
    </p:spTree>
  </p:cSld>
  <p:clrMapOvr>
    <a:masterClrMapping/>
  </p:clrMapOvr>
  <p:transition xmlns:p14="http://schemas.microsoft.com/office/powerpoint/2010/mai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1" name="pasted-image-small.png" descr="pasted-image-small.png"/>
          <p:cNvPicPr>
            <a:picLocks noChangeAspect="1"/>
          </p:cNvPicPr>
          <p:nvPr/>
        </p:nvPicPr>
        <p:blipFill>
          <a:blip r:embed="rId2" cstate="hqprint">
            <a:extLst>
              <a:ext uri="{28A0092B-C50C-407E-A947-70E740481C1C}">
                <a14:useLocalDpi xmlns:a14="http://schemas.microsoft.com/office/drawing/2010/main"/>
              </a:ext>
            </a:extLst>
          </a:blip>
          <a:srcRect/>
          <a:stretch>
            <a:fillRect/>
          </a:stretch>
        </p:blipFill>
        <p:spPr>
          <a:xfrm>
            <a:off x="488532" y="5371293"/>
            <a:ext cx="1858394" cy="1858480"/>
          </a:xfrm>
          <a:custGeom>
            <a:avLst/>
            <a:gdLst/>
            <a:ahLst/>
            <a:cxnLst>
              <a:cxn ang="0">
                <a:pos x="wd2" y="hd2"/>
              </a:cxn>
              <a:cxn ang="5400000">
                <a:pos x="wd2" y="hd2"/>
              </a:cxn>
              <a:cxn ang="10800000">
                <a:pos x="wd2" y="hd2"/>
              </a:cxn>
              <a:cxn ang="16200000">
                <a:pos x="wd2" y="hd2"/>
              </a:cxn>
            </a:cxnLst>
            <a:rect l="0" t="0" r="r" b="b"/>
            <a:pathLst>
              <a:path w="19679" h="20595" extrusionOk="0">
                <a:moveTo>
                  <a:pt x="9837" y="0"/>
                </a:moveTo>
                <a:cubicBezTo>
                  <a:pt x="7319" y="0"/>
                  <a:pt x="4803" y="1006"/>
                  <a:pt x="2882" y="3017"/>
                </a:cubicBezTo>
                <a:cubicBezTo>
                  <a:pt x="-961" y="7038"/>
                  <a:pt x="-961" y="13557"/>
                  <a:pt x="2882" y="17579"/>
                </a:cubicBezTo>
                <a:cubicBezTo>
                  <a:pt x="6724" y="21600"/>
                  <a:pt x="12954" y="21600"/>
                  <a:pt x="16796" y="17579"/>
                </a:cubicBezTo>
                <a:cubicBezTo>
                  <a:pt x="20639" y="13557"/>
                  <a:pt x="20639" y="7038"/>
                  <a:pt x="16796" y="3017"/>
                </a:cubicBezTo>
                <a:cubicBezTo>
                  <a:pt x="14875" y="1006"/>
                  <a:pt x="12355" y="0"/>
                  <a:pt x="9837" y="0"/>
                </a:cubicBezTo>
                <a:close/>
              </a:path>
            </a:pathLst>
          </a:custGeom>
          <a:ln w="12700">
            <a:miter lim="400000"/>
          </a:ln>
        </p:spPr>
      </p:pic>
      <p:pic>
        <p:nvPicPr>
          <p:cNvPr id="172" name="Image" descr="Image"/>
          <p:cNvPicPr>
            <a:picLocks noChangeAspect="1"/>
          </p:cNvPicPr>
          <p:nvPr/>
        </p:nvPicPr>
        <p:blipFill>
          <a:blip r:embed="rId3" cstate="hqprint">
            <a:extLst>
              <a:ext uri="{28A0092B-C50C-407E-A947-70E740481C1C}">
                <a14:useLocalDpi xmlns:a14="http://schemas.microsoft.com/office/drawing/2010/main"/>
              </a:ext>
            </a:extLst>
          </a:blip>
          <a:srcRect/>
          <a:stretch>
            <a:fillRect/>
          </a:stretch>
        </p:blipFill>
        <p:spPr>
          <a:xfrm>
            <a:off x="3023677" y="5371293"/>
            <a:ext cx="1858394" cy="1858493"/>
          </a:xfrm>
          <a:custGeom>
            <a:avLst/>
            <a:gdLst/>
            <a:ahLst/>
            <a:cxnLst>
              <a:cxn ang="0">
                <a:pos x="wd2" y="hd2"/>
              </a:cxn>
              <a:cxn ang="5400000">
                <a:pos x="wd2" y="hd2"/>
              </a:cxn>
              <a:cxn ang="10800000">
                <a:pos x="wd2" y="hd2"/>
              </a:cxn>
              <a:cxn ang="16200000">
                <a:pos x="wd2" y="hd2"/>
              </a:cxn>
            </a:cxnLst>
            <a:rect l="0" t="0" r="r" b="b"/>
            <a:pathLst>
              <a:path w="19679" h="21600" extrusionOk="0">
                <a:moveTo>
                  <a:pt x="9837" y="0"/>
                </a:moveTo>
                <a:cubicBezTo>
                  <a:pt x="7319" y="0"/>
                  <a:pt x="4803" y="1055"/>
                  <a:pt x="2882" y="3164"/>
                </a:cubicBezTo>
                <a:cubicBezTo>
                  <a:pt x="-961" y="7382"/>
                  <a:pt x="-961" y="14218"/>
                  <a:pt x="2882" y="18436"/>
                </a:cubicBezTo>
                <a:cubicBezTo>
                  <a:pt x="4803" y="20545"/>
                  <a:pt x="7319" y="21600"/>
                  <a:pt x="9837" y="21600"/>
                </a:cubicBezTo>
                <a:cubicBezTo>
                  <a:pt x="12355" y="21600"/>
                  <a:pt x="14875" y="20545"/>
                  <a:pt x="16796" y="18436"/>
                </a:cubicBezTo>
                <a:cubicBezTo>
                  <a:pt x="20639" y="14218"/>
                  <a:pt x="20639" y="7382"/>
                  <a:pt x="16796" y="3164"/>
                </a:cubicBezTo>
                <a:cubicBezTo>
                  <a:pt x="14875" y="1055"/>
                  <a:pt x="12355" y="0"/>
                  <a:pt x="9837" y="0"/>
                </a:cubicBezTo>
                <a:close/>
              </a:path>
            </a:pathLst>
          </a:custGeom>
          <a:ln w="12700">
            <a:miter lim="400000"/>
          </a:ln>
        </p:spPr>
      </p:pic>
      <p:pic>
        <p:nvPicPr>
          <p:cNvPr id="173" name="Image" descr="Image"/>
          <p:cNvPicPr>
            <a:picLocks noChangeAspect="1"/>
          </p:cNvPicPr>
          <p:nvPr/>
        </p:nvPicPr>
        <p:blipFill>
          <a:blip r:embed="rId4" cstate="hqprint">
            <a:extLst>
              <a:ext uri="{28A0092B-C50C-407E-A947-70E740481C1C}">
                <a14:useLocalDpi xmlns:a14="http://schemas.microsoft.com/office/drawing/2010/main"/>
              </a:ext>
            </a:extLst>
          </a:blip>
          <a:srcRect/>
          <a:stretch>
            <a:fillRect/>
          </a:stretch>
        </p:blipFill>
        <p:spPr>
          <a:xfrm>
            <a:off x="5558841" y="5371293"/>
            <a:ext cx="1858394" cy="1858481"/>
          </a:xfrm>
          <a:custGeom>
            <a:avLst/>
            <a:gdLst/>
            <a:ahLst/>
            <a:cxnLst>
              <a:cxn ang="0">
                <a:pos x="wd2" y="hd2"/>
              </a:cxn>
              <a:cxn ang="5400000">
                <a:pos x="wd2" y="hd2"/>
              </a:cxn>
              <a:cxn ang="10800000">
                <a:pos x="wd2" y="hd2"/>
              </a:cxn>
              <a:cxn ang="16200000">
                <a:pos x="wd2" y="hd2"/>
              </a:cxn>
            </a:cxnLst>
            <a:rect l="0" t="0" r="r" b="b"/>
            <a:pathLst>
              <a:path w="19679" h="20595" extrusionOk="0">
                <a:moveTo>
                  <a:pt x="9837" y="0"/>
                </a:moveTo>
                <a:cubicBezTo>
                  <a:pt x="7319" y="0"/>
                  <a:pt x="4803" y="1006"/>
                  <a:pt x="2882" y="3017"/>
                </a:cubicBezTo>
                <a:cubicBezTo>
                  <a:pt x="-961" y="7038"/>
                  <a:pt x="-961" y="13557"/>
                  <a:pt x="2882" y="17579"/>
                </a:cubicBezTo>
                <a:cubicBezTo>
                  <a:pt x="6724" y="21600"/>
                  <a:pt x="12954" y="21600"/>
                  <a:pt x="16796" y="17579"/>
                </a:cubicBezTo>
                <a:cubicBezTo>
                  <a:pt x="20639" y="13557"/>
                  <a:pt x="20639" y="7038"/>
                  <a:pt x="16796" y="3017"/>
                </a:cubicBezTo>
                <a:cubicBezTo>
                  <a:pt x="14875" y="1006"/>
                  <a:pt x="12355" y="0"/>
                  <a:pt x="9837" y="0"/>
                </a:cubicBezTo>
                <a:close/>
              </a:path>
            </a:pathLst>
          </a:custGeom>
          <a:ln w="12700">
            <a:miter lim="400000"/>
          </a:ln>
        </p:spPr>
      </p:pic>
      <p:pic>
        <p:nvPicPr>
          <p:cNvPr id="174" name="Neno copy.jpg" descr="Neno copy.jpg"/>
          <p:cNvPicPr>
            <a:picLocks noChangeAspect="1"/>
          </p:cNvPicPr>
          <p:nvPr/>
        </p:nvPicPr>
        <p:blipFill>
          <a:blip r:embed="rId5" cstate="hqprint">
            <a:extLst>
              <a:ext uri="{28A0092B-C50C-407E-A947-70E740481C1C}">
                <a14:useLocalDpi xmlns:a14="http://schemas.microsoft.com/office/drawing/2010/main"/>
              </a:ext>
            </a:extLst>
          </a:blip>
          <a:srcRect/>
          <a:stretch>
            <a:fillRect/>
          </a:stretch>
        </p:blipFill>
        <p:spPr>
          <a:xfrm>
            <a:off x="5765886" y="1536699"/>
            <a:ext cx="1858394" cy="1858481"/>
          </a:xfrm>
          <a:custGeom>
            <a:avLst/>
            <a:gdLst/>
            <a:ahLst/>
            <a:cxnLst>
              <a:cxn ang="0">
                <a:pos x="wd2" y="hd2"/>
              </a:cxn>
              <a:cxn ang="5400000">
                <a:pos x="wd2" y="hd2"/>
              </a:cxn>
              <a:cxn ang="10800000">
                <a:pos x="wd2" y="hd2"/>
              </a:cxn>
              <a:cxn ang="16200000">
                <a:pos x="wd2" y="hd2"/>
              </a:cxn>
            </a:cxnLst>
            <a:rect l="0" t="0" r="r" b="b"/>
            <a:pathLst>
              <a:path w="19679" h="20595" extrusionOk="0">
                <a:moveTo>
                  <a:pt x="9837" y="0"/>
                </a:moveTo>
                <a:cubicBezTo>
                  <a:pt x="7319" y="0"/>
                  <a:pt x="4803" y="1006"/>
                  <a:pt x="2882" y="3017"/>
                </a:cubicBezTo>
                <a:cubicBezTo>
                  <a:pt x="-961" y="7038"/>
                  <a:pt x="-961" y="13557"/>
                  <a:pt x="2882" y="17579"/>
                </a:cubicBezTo>
                <a:cubicBezTo>
                  <a:pt x="6724" y="21600"/>
                  <a:pt x="12954" y="21600"/>
                  <a:pt x="16796" y="17579"/>
                </a:cubicBezTo>
                <a:cubicBezTo>
                  <a:pt x="20639" y="13557"/>
                  <a:pt x="20639" y="7038"/>
                  <a:pt x="16796" y="3017"/>
                </a:cubicBezTo>
                <a:cubicBezTo>
                  <a:pt x="14875" y="1006"/>
                  <a:pt x="12355" y="0"/>
                  <a:pt x="9837" y="0"/>
                </a:cubicBezTo>
                <a:close/>
              </a:path>
            </a:pathLst>
          </a:custGeom>
          <a:ln w="12700">
            <a:solidFill>
              <a:srgbClr val="F3F7F5"/>
            </a:solidFill>
            <a:miter lim="400000"/>
          </a:ln>
        </p:spPr>
      </p:pic>
      <p:sp>
        <p:nvSpPr>
          <p:cNvPr id="175" name="CSCI E-29 2018 Staff"/>
          <p:cNvSpPr txBox="1">
            <a:spLocks noGrp="1"/>
          </p:cNvSpPr>
          <p:nvPr>
            <p:ph type="title"/>
          </p:nvPr>
        </p:nvSpPr>
        <p:spPr>
          <a:prstGeom prst="rect">
            <a:avLst/>
          </a:prstGeom>
        </p:spPr>
        <p:txBody>
          <a:bodyPr/>
          <a:lstStyle>
            <a:lvl1pPr defTabSz="467359">
              <a:spcBef>
                <a:spcPts val="2200"/>
              </a:spcBef>
              <a:defRPr sz="4800"/>
            </a:lvl1pPr>
          </a:lstStyle>
          <a:p>
            <a:r>
              <a:t>CSCI E-29 2018 Staff</a:t>
            </a:r>
          </a:p>
        </p:txBody>
      </p:sp>
      <p:sp>
        <p:nvSpPr>
          <p:cNvPr id="176" name="Nenad Svrzikapa…"/>
          <p:cNvSpPr txBox="1"/>
          <p:nvPr/>
        </p:nvSpPr>
        <p:spPr>
          <a:xfrm>
            <a:off x="5552198" y="3441699"/>
            <a:ext cx="2552396"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Nenad Svrzikapa</a:t>
            </a:r>
          </a:p>
          <a:p>
            <a:pPr algn="ctr">
              <a:spcBef>
                <a:spcPts val="0"/>
              </a:spcBef>
              <a:defRPr sz="2400"/>
            </a:pPr>
            <a:r>
              <a:t>Instructor</a:t>
            </a:r>
          </a:p>
        </p:txBody>
      </p:sp>
      <p:sp>
        <p:nvSpPr>
          <p:cNvPr id="177" name="Lena Hajjar…"/>
          <p:cNvSpPr txBox="1"/>
          <p:nvPr/>
        </p:nvSpPr>
        <p:spPr>
          <a:xfrm>
            <a:off x="235981" y="7504893"/>
            <a:ext cx="2363421"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Lena Hajjar</a:t>
            </a:r>
          </a:p>
          <a:p>
            <a:pPr algn="ctr">
              <a:spcBef>
                <a:spcPts val="0"/>
              </a:spcBef>
              <a:defRPr sz="2400"/>
            </a:pPr>
            <a:r>
              <a:t>Teaching Fellow</a:t>
            </a:r>
          </a:p>
        </p:txBody>
      </p:sp>
      <p:sp>
        <p:nvSpPr>
          <p:cNvPr id="178" name="Philip Lodine…"/>
          <p:cNvSpPr txBox="1"/>
          <p:nvPr/>
        </p:nvSpPr>
        <p:spPr>
          <a:xfrm>
            <a:off x="2771136" y="7504893"/>
            <a:ext cx="2363420"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Philip Lodine</a:t>
            </a:r>
          </a:p>
          <a:p>
            <a:pPr algn="ctr">
              <a:spcBef>
                <a:spcPts val="0"/>
              </a:spcBef>
              <a:defRPr sz="2400"/>
            </a:pPr>
            <a:r>
              <a:t>Teaching Fellow</a:t>
            </a:r>
          </a:p>
        </p:txBody>
      </p:sp>
      <p:sp>
        <p:nvSpPr>
          <p:cNvPr id="179" name="Kaleigh Douglas…"/>
          <p:cNvSpPr txBox="1"/>
          <p:nvPr/>
        </p:nvSpPr>
        <p:spPr>
          <a:xfrm>
            <a:off x="5237863" y="7504893"/>
            <a:ext cx="2500275"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Kaleigh Douglas</a:t>
            </a:r>
          </a:p>
          <a:p>
            <a:pPr algn="ctr">
              <a:spcBef>
                <a:spcPts val="0"/>
              </a:spcBef>
              <a:defRPr sz="2400"/>
            </a:pPr>
            <a:r>
              <a:t>Teaching Fellow</a:t>
            </a:r>
          </a:p>
        </p:txBody>
      </p:sp>
      <p:pic>
        <p:nvPicPr>
          <p:cNvPr id="180" name="Image" descr="Image"/>
          <p:cNvPicPr>
            <a:picLocks noChangeAspect="1"/>
          </p:cNvPicPr>
          <p:nvPr/>
        </p:nvPicPr>
        <p:blipFill>
          <a:blip r:embed="rId6" cstate="hqprint">
            <a:extLst>
              <a:ext uri="{28A0092B-C50C-407E-A947-70E740481C1C}">
                <a14:useLocalDpi xmlns:a14="http://schemas.microsoft.com/office/drawing/2010/main"/>
              </a:ext>
            </a:extLst>
          </a:blip>
          <a:srcRect/>
          <a:stretch>
            <a:fillRect/>
          </a:stretch>
        </p:blipFill>
        <p:spPr>
          <a:xfrm>
            <a:off x="8093968" y="5371293"/>
            <a:ext cx="1858393" cy="1858493"/>
          </a:xfrm>
          <a:custGeom>
            <a:avLst/>
            <a:gdLst/>
            <a:ahLst/>
            <a:cxnLst>
              <a:cxn ang="0">
                <a:pos x="wd2" y="hd2"/>
              </a:cxn>
              <a:cxn ang="5400000">
                <a:pos x="wd2" y="hd2"/>
              </a:cxn>
              <a:cxn ang="10800000">
                <a:pos x="wd2" y="hd2"/>
              </a:cxn>
              <a:cxn ang="16200000">
                <a:pos x="wd2" y="hd2"/>
              </a:cxn>
            </a:cxnLst>
            <a:rect l="0" t="0" r="r" b="b"/>
            <a:pathLst>
              <a:path w="19679" h="21600" extrusionOk="0">
                <a:moveTo>
                  <a:pt x="9837" y="0"/>
                </a:moveTo>
                <a:cubicBezTo>
                  <a:pt x="7319" y="0"/>
                  <a:pt x="4803" y="1055"/>
                  <a:pt x="2882" y="3164"/>
                </a:cubicBezTo>
                <a:cubicBezTo>
                  <a:pt x="-961" y="7382"/>
                  <a:pt x="-961" y="14218"/>
                  <a:pt x="2882" y="18436"/>
                </a:cubicBezTo>
                <a:cubicBezTo>
                  <a:pt x="4803" y="20545"/>
                  <a:pt x="7319" y="21600"/>
                  <a:pt x="9837" y="21600"/>
                </a:cubicBezTo>
                <a:cubicBezTo>
                  <a:pt x="12355" y="21600"/>
                  <a:pt x="14875" y="20545"/>
                  <a:pt x="16796" y="18436"/>
                </a:cubicBezTo>
                <a:cubicBezTo>
                  <a:pt x="20639" y="14218"/>
                  <a:pt x="20639" y="7382"/>
                  <a:pt x="16796" y="3164"/>
                </a:cubicBezTo>
                <a:cubicBezTo>
                  <a:pt x="14875" y="1055"/>
                  <a:pt x="12355" y="0"/>
                  <a:pt x="9837" y="0"/>
                </a:cubicBezTo>
                <a:close/>
              </a:path>
            </a:pathLst>
          </a:custGeom>
          <a:ln w="12700">
            <a:miter lim="400000"/>
          </a:ln>
        </p:spPr>
      </p:pic>
      <p:sp>
        <p:nvSpPr>
          <p:cNvPr id="181" name="Alan Xie…"/>
          <p:cNvSpPr txBox="1"/>
          <p:nvPr/>
        </p:nvSpPr>
        <p:spPr>
          <a:xfrm>
            <a:off x="7841445" y="7504893"/>
            <a:ext cx="2363420"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Alan Xie</a:t>
            </a:r>
          </a:p>
          <a:p>
            <a:pPr algn="ctr">
              <a:spcBef>
                <a:spcPts val="0"/>
              </a:spcBef>
              <a:defRPr sz="2400"/>
            </a:pPr>
            <a:r>
              <a:t>Teaching Fellow</a:t>
            </a:r>
          </a:p>
        </p:txBody>
      </p:sp>
      <p:pic>
        <p:nvPicPr>
          <p:cNvPr id="182" name="Image" descr="Image"/>
          <p:cNvPicPr>
            <a:picLocks noChangeAspect="1"/>
          </p:cNvPicPr>
          <p:nvPr/>
        </p:nvPicPr>
        <p:blipFill>
          <a:blip r:embed="rId7" cstate="hqprint">
            <a:extLst>
              <a:ext uri="{28A0092B-C50C-407E-A947-70E740481C1C}">
                <a14:useLocalDpi xmlns:a14="http://schemas.microsoft.com/office/drawing/2010/main"/>
              </a:ext>
            </a:extLst>
          </a:blip>
          <a:srcRect/>
          <a:stretch>
            <a:fillRect/>
          </a:stretch>
        </p:blipFill>
        <p:spPr>
          <a:xfrm>
            <a:off x="10629423" y="5371294"/>
            <a:ext cx="1857773" cy="1858480"/>
          </a:xfrm>
          <a:custGeom>
            <a:avLst/>
            <a:gdLst/>
            <a:ahLst/>
            <a:cxnLst>
              <a:cxn ang="0">
                <a:pos x="wd2" y="hd2"/>
              </a:cxn>
              <a:cxn ang="5400000">
                <a:pos x="wd2" y="hd2"/>
              </a:cxn>
              <a:cxn ang="10800000">
                <a:pos x="wd2" y="hd2"/>
              </a:cxn>
              <a:cxn ang="16200000">
                <a:pos x="wd2" y="hd2"/>
              </a:cxn>
            </a:cxnLst>
            <a:rect l="0" t="0" r="r" b="b"/>
            <a:pathLst>
              <a:path w="21600" h="20595" extrusionOk="0">
                <a:moveTo>
                  <a:pt x="10798" y="0"/>
                </a:moveTo>
                <a:cubicBezTo>
                  <a:pt x="8033" y="0"/>
                  <a:pt x="5271" y="1006"/>
                  <a:pt x="3161" y="3017"/>
                </a:cubicBezTo>
                <a:cubicBezTo>
                  <a:pt x="1075" y="5005"/>
                  <a:pt x="23" y="7602"/>
                  <a:pt x="0" y="10208"/>
                </a:cubicBezTo>
                <a:lnTo>
                  <a:pt x="0" y="10384"/>
                </a:lnTo>
                <a:cubicBezTo>
                  <a:pt x="23" y="12990"/>
                  <a:pt x="1075" y="15590"/>
                  <a:pt x="3161" y="17579"/>
                </a:cubicBezTo>
                <a:cubicBezTo>
                  <a:pt x="7380" y="21600"/>
                  <a:pt x="14220" y="21600"/>
                  <a:pt x="18439" y="17579"/>
                </a:cubicBezTo>
                <a:cubicBezTo>
                  <a:pt x="20525" y="15590"/>
                  <a:pt x="21577" y="12990"/>
                  <a:pt x="21600" y="10384"/>
                </a:cubicBezTo>
                <a:lnTo>
                  <a:pt x="21600" y="10208"/>
                </a:lnTo>
                <a:cubicBezTo>
                  <a:pt x="21577" y="7602"/>
                  <a:pt x="20525" y="5005"/>
                  <a:pt x="18439" y="3017"/>
                </a:cubicBezTo>
                <a:cubicBezTo>
                  <a:pt x="16329" y="1006"/>
                  <a:pt x="13563" y="0"/>
                  <a:pt x="10798" y="0"/>
                </a:cubicBezTo>
                <a:close/>
              </a:path>
            </a:pathLst>
          </a:custGeom>
          <a:ln w="12700">
            <a:miter lim="400000"/>
          </a:ln>
        </p:spPr>
      </p:pic>
      <p:sp>
        <p:nvSpPr>
          <p:cNvPr id="183" name="Joe Palin…"/>
          <p:cNvSpPr txBox="1"/>
          <p:nvPr/>
        </p:nvSpPr>
        <p:spPr>
          <a:xfrm>
            <a:off x="10376599" y="7504893"/>
            <a:ext cx="2363420" cy="939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ctr">
              <a:spcBef>
                <a:spcPts val="0"/>
              </a:spcBef>
              <a:defRPr sz="2400"/>
            </a:pPr>
            <a:r>
              <a:t>Joe Palin</a:t>
            </a:r>
          </a:p>
          <a:p>
            <a:pPr algn="ctr">
              <a:spcBef>
                <a:spcPts val="0"/>
              </a:spcBef>
              <a:defRPr sz="2400"/>
            </a:pPr>
            <a:r>
              <a:t>Teaching Fellow</a:t>
            </a:r>
          </a:p>
        </p:txBody>
      </p:sp>
    </p:spTree>
  </p:cSld>
  <p:clrMapOvr>
    <a:masterClrMapping/>
  </p:clrMapOvr>
  <p:transition xmlns:p14="http://schemas.microsoft.com/office/powerpoint/2010/mai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chicago image.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6970" y="1302852"/>
            <a:ext cx="12172755" cy="7607972"/>
          </a:xfrm>
          <a:prstGeom prst="rect">
            <a:avLst/>
          </a:prstGeom>
        </p:spPr>
      </p:pic>
    </p:spTree>
    <p:extLst>
      <p:ext uri="{BB962C8B-B14F-4D97-AF65-F5344CB8AC3E}">
        <p14:creationId xmlns:p14="http://schemas.microsoft.com/office/powerpoint/2010/main" val="1158177540"/>
      </p:ext>
    </p:extLst>
  </p:cSld>
  <p:clrMapOvr>
    <a:masterClrMapping/>
  </p:clrMapOvr>
  <p:transition xmlns:p14="http://schemas.microsoft.com/office/powerpoint/2010/mai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Abstract"/>
          <p:cNvSpPr txBox="1">
            <a:spLocks noGrp="1"/>
          </p:cNvSpPr>
          <p:nvPr>
            <p:ph type="title"/>
          </p:nvPr>
        </p:nvSpPr>
        <p:spPr>
          <a:prstGeom prst="rect">
            <a:avLst/>
          </a:prstGeom>
        </p:spPr>
        <p:txBody>
          <a:bodyPr/>
          <a:lstStyle>
            <a:lvl1pPr defTabSz="467359">
              <a:spcBef>
                <a:spcPts val="2200"/>
              </a:spcBef>
              <a:defRPr sz="4800"/>
            </a:lvl1pPr>
          </a:lstStyle>
          <a:p>
            <a:r>
              <a:t>Abstract</a:t>
            </a:r>
          </a:p>
        </p:txBody>
      </p:sp>
      <p:sp>
        <p:nvSpPr>
          <p:cNvPr id="187" name="Max = [10,9, or 8] based on your project select one"/>
          <p:cNvSpPr txBox="1"/>
          <p:nvPr/>
        </p:nvSpPr>
        <p:spPr>
          <a:xfrm>
            <a:off x="899057" y="1342016"/>
            <a:ext cx="11176000" cy="661514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b">
            <a:spAutoFit/>
          </a:bodyPr>
          <a:lstStyle>
            <a:lvl1pPr defTabSz="457200">
              <a:lnSpc>
                <a:spcPct val="80000"/>
              </a:lnSpc>
              <a:spcBef>
                <a:spcPts val="0"/>
              </a:spcBef>
              <a:defRPr sz="2400" cap="all" spc="120">
                <a:solidFill>
                  <a:srgbClr val="A6AAA9"/>
                </a:solidFill>
                <a:latin typeface="DIN Alternate"/>
                <a:ea typeface="DIN Alternate"/>
                <a:cs typeface="DIN Alternate"/>
                <a:sym typeface="DIN Alternate"/>
              </a:defRPr>
            </a:lvl1pPr>
          </a:lstStyle>
          <a:p>
            <a:r>
              <a:rPr dirty="0"/>
              <a:t>Max = </a:t>
            </a:r>
            <a:r>
              <a:rPr dirty="0" smtClean="0"/>
              <a:t>10</a:t>
            </a:r>
            <a:endParaRPr lang="en-US" dirty="0" smtClean="0"/>
          </a:p>
          <a:p>
            <a:endParaRPr lang="en-US" dirty="0"/>
          </a:p>
          <a:p>
            <a:endParaRPr lang="en-US" dirty="0" smtClean="0"/>
          </a:p>
          <a:p>
            <a:endParaRPr lang="en-US" dirty="0"/>
          </a:p>
          <a:p>
            <a:r>
              <a:rPr lang="en-US" dirty="0" smtClean="0"/>
              <a:t>The following presentation will demonstrate the methodology behind predicting the median per square foot monthly rent of a one bedroom apartment in San Francisco, CA. </a:t>
            </a:r>
          </a:p>
          <a:p>
            <a:endParaRPr lang="en-US" dirty="0"/>
          </a:p>
          <a:p>
            <a:r>
              <a:rPr lang="en-US" dirty="0" smtClean="0"/>
              <a:t>The model utilizes features </a:t>
            </a:r>
            <a:r>
              <a:rPr lang="en-US" dirty="0"/>
              <a:t>engineered from different time series datasets in order to </a:t>
            </a:r>
            <a:r>
              <a:rPr lang="en-US" dirty="0" smtClean="0"/>
              <a:t>employ a machine learning algorithm that </a:t>
            </a:r>
            <a:r>
              <a:rPr lang="en-US" dirty="0"/>
              <a:t>could accurately predict </a:t>
            </a:r>
            <a:r>
              <a:rPr lang="en-US" dirty="0" smtClean="0"/>
              <a:t>our monthly rent target variable. </a:t>
            </a:r>
          </a:p>
          <a:p>
            <a:endParaRPr lang="en-US" dirty="0"/>
          </a:p>
          <a:p>
            <a:r>
              <a:rPr lang="en-US" dirty="0" smtClean="0"/>
              <a:t>San Francisco was the city used for this presentation but the model is designed to take most major cities as an input and provide a prediction unique to that market. Monthly Per square foot rent rather than the absolute cost of rent was utilized as it created parity across different apartment unit sizes of the same type. </a:t>
            </a:r>
          </a:p>
          <a:p>
            <a:endParaRPr lang="en-US" dirty="0"/>
          </a:p>
          <a:p>
            <a:endParaRPr lang="en-US" dirty="0" smtClean="0"/>
          </a:p>
          <a:p>
            <a:r>
              <a:rPr lang="en-US" dirty="0" smtClean="0"/>
              <a:t>The datasets sourced from Zillow research vary from the cost of other apartment types to various affordability indexes.</a:t>
            </a:r>
            <a:endParaRPr dirty="0"/>
          </a:p>
        </p:txBody>
      </p:sp>
    </p:spTree>
  </p:cSld>
  <p:clrMapOvr>
    <a:masterClrMapping/>
  </p:clrMapOvr>
  <p:transition xmlns:p14="http://schemas.microsoft.com/office/powerpoint/2010/mai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Required Libraries and files"/>
          <p:cNvSpPr txBox="1">
            <a:spLocks noGrp="1"/>
          </p:cNvSpPr>
          <p:nvPr>
            <p:ph type="title"/>
          </p:nvPr>
        </p:nvSpPr>
        <p:spPr>
          <a:prstGeom prst="rect">
            <a:avLst/>
          </a:prstGeom>
        </p:spPr>
        <p:txBody>
          <a:bodyPr/>
          <a:lstStyle>
            <a:lvl1pPr defTabSz="467359">
              <a:spcBef>
                <a:spcPts val="2200"/>
              </a:spcBef>
              <a:defRPr sz="4800"/>
            </a:lvl1pPr>
          </a:lstStyle>
          <a:p>
            <a:r>
              <a:t>Required Libraries and files</a:t>
            </a:r>
          </a:p>
        </p:txBody>
      </p:sp>
      <p:sp>
        <p:nvSpPr>
          <p:cNvPr id="191" name="List everything that is required to run your code and how to install it IF it is outside regularly used libraries, see example and ***REMOVE THIS LINE***"/>
          <p:cNvSpPr txBox="1">
            <a:spLocks noGrp="1"/>
          </p:cNvSpPr>
          <p:nvPr>
            <p:ph type="body" idx="13"/>
          </p:nvPr>
        </p:nvSpPr>
        <p:spPr>
          <a:xfrm>
            <a:off x="638943" y="1132373"/>
            <a:ext cx="11176001" cy="3660490"/>
          </a:xfrm>
          <a:prstGeom prst="rect">
            <a:avLst/>
          </a:prstGeom>
        </p:spPr>
        <p:txBody>
          <a:bodyPr/>
          <a:lstStyle/>
          <a:p>
            <a:r>
              <a:rPr lang="en-US" dirty="0" smtClean="0"/>
              <a:t>The following imports are required to run the code in this presentation:</a:t>
            </a:r>
          </a:p>
          <a:p>
            <a:endParaRPr lang="en-US" dirty="0" smtClean="0"/>
          </a:p>
          <a:p>
            <a:r>
              <a:rPr lang="en-US" dirty="0" smtClean="0"/>
              <a:t>import numpy as np</a:t>
            </a:r>
          </a:p>
          <a:p>
            <a:r>
              <a:rPr lang="en-US" dirty="0" smtClean="0"/>
              <a:t>import pandas as pd</a:t>
            </a:r>
          </a:p>
          <a:p>
            <a:r>
              <a:rPr lang="en-US" dirty="0" smtClean="0"/>
              <a:t>from functools import reduce</a:t>
            </a:r>
          </a:p>
          <a:p>
            <a:r>
              <a:rPr lang="en-US" dirty="0" smtClean="0"/>
              <a:t>from </a:t>
            </a:r>
            <a:r>
              <a:rPr lang="en-US" dirty="0"/>
              <a:t>sklearn.model_selection import train_test_split, cross_val_score</a:t>
            </a:r>
          </a:p>
          <a:p>
            <a:r>
              <a:rPr lang="en-US" dirty="0"/>
              <a:t>from sklearn.linear_model import Ridge</a:t>
            </a:r>
          </a:p>
          <a:p>
            <a:r>
              <a:rPr lang="en-US" dirty="0"/>
              <a:t>from sklearn.tree import DecisionTreeRegressor</a:t>
            </a:r>
          </a:p>
          <a:p>
            <a:r>
              <a:rPr lang="en-US" dirty="0"/>
              <a:t>from sklearn import tree</a:t>
            </a:r>
          </a:p>
          <a:p>
            <a:r>
              <a:rPr lang="en-US" dirty="0"/>
              <a:t>from sklearn.metrics import </a:t>
            </a:r>
            <a:r>
              <a:rPr lang="en-US" dirty="0" smtClean="0"/>
              <a:t>r2_score</a:t>
            </a:r>
          </a:p>
        </p:txBody>
      </p:sp>
      <p:sp>
        <p:nvSpPr>
          <p:cNvPr id="192" name="PANDAS…"/>
          <p:cNvSpPr txBox="1">
            <a:spLocks noGrp="1"/>
          </p:cNvSpPr>
          <p:nvPr>
            <p:ph type="body" idx="1"/>
          </p:nvPr>
        </p:nvSpPr>
        <p:spPr>
          <a:xfrm>
            <a:off x="406400" y="5117943"/>
            <a:ext cx="12192000" cy="4023920"/>
          </a:xfrm>
          <a:prstGeom prst="rect">
            <a:avLst/>
          </a:prstGeom>
        </p:spPr>
        <p:txBody>
          <a:bodyPr>
            <a:normAutofit/>
          </a:bodyPr>
          <a:lstStyle/>
          <a:p>
            <a:r>
              <a:rPr lang="en-US" dirty="0" smtClean="0"/>
              <a:t>Notebook and Datasets found Here:</a:t>
            </a:r>
          </a:p>
          <a:p>
            <a:pPr lvl="1"/>
            <a:r>
              <a:rPr lang="en-US" sz="2400" dirty="0"/>
              <a:t>https://www.dropbox.com/sh/3goh7v342devdm5/AADQZAcmWEjJC2YemKsgvLjNa?dl=0</a:t>
            </a:r>
            <a:endParaRPr lang="en-US" sz="2400" dirty="0" smtClean="0"/>
          </a:p>
        </p:txBody>
      </p:sp>
    </p:spTree>
  </p:cSld>
  <p:clrMapOvr>
    <a:masterClrMapping/>
  </p:clrMapOvr>
  <p:transition xmlns:p14="http://schemas.microsoft.com/office/powerpoint/2010/mai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REFERENCES"/>
          <p:cNvSpPr txBox="1">
            <a:spLocks noGrp="1"/>
          </p:cNvSpPr>
          <p:nvPr>
            <p:ph type="title"/>
          </p:nvPr>
        </p:nvSpPr>
        <p:spPr>
          <a:prstGeom prst="rect">
            <a:avLst/>
          </a:prstGeom>
        </p:spPr>
        <p:txBody>
          <a:bodyPr/>
          <a:lstStyle>
            <a:lvl1pPr defTabSz="467359">
              <a:spcBef>
                <a:spcPts val="2200"/>
              </a:spcBef>
              <a:defRPr sz="4800"/>
            </a:lvl1pPr>
          </a:lstStyle>
          <a:p>
            <a:r>
              <a:rPr lang="en-US" dirty="0" smtClean="0"/>
              <a:t>Conclusion</a:t>
            </a:r>
            <a:endParaRPr dirty="0"/>
          </a:p>
        </p:txBody>
      </p:sp>
      <p:sp>
        <p:nvSpPr>
          <p:cNvPr id="196" name="ENSURE THAT YOU have CITations for EVERYTHING YOU USED***REMOVE THIS LINE***"/>
          <p:cNvSpPr txBox="1">
            <a:spLocks noGrp="1"/>
          </p:cNvSpPr>
          <p:nvPr>
            <p:ph type="body" idx="13"/>
          </p:nvPr>
        </p:nvSpPr>
        <p:spPr>
          <a:xfrm>
            <a:off x="920954" y="1716534"/>
            <a:ext cx="11176000" cy="6318141"/>
          </a:xfrm>
          <a:prstGeom prst="rect">
            <a:avLst/>
          </a:prstGeom>
        </p:spPr>
        <p:txBody>
          <a:bodyPr/>
          <a:lstStyle>
            <a:lvl1pPr>
              <a:defRPr sz="2100" spc="105"/>
            </a:lvl1pPr>
          </a:lstStyle>
          <a:p>
            <a:r>
              <a:rPr lang="en-US" dirty="0" smtClean="0"/>
              <a:t>Overall Conclusion:</a:t>
            </a:r>
          </a:p>
          <a:p>
            <a:endParaRPr lang="en-US" dirty="0" smtClean="0"/>
          </a:p>
          <a:p>
            <a:r>
              <a:rPr lang="en-US" dirty="0" smtClean="0"/>
              <a:t>The model performed quite well as the engineered features carried a statistically significant correlation to the cost of a one bedroom apartment. This resulted in cross validated accuracy scores of 91% and 95% and R squareds of 89% and 97% for the Ridge and Decision Tree regressor</a:t>
            </a:r>
            <a:r>
              <a:rPr lang="en-US" dirty="0"/>
              <a:t>s</a:t>
            </a:r>
            <a:r>
              <a:rPr lang="en-US" dirty="0" smtClean="0"/>
              <a:t> respectively. I also found that not all features were statistically significant in each city which resulted in feature selection by market. </a:t>
            </a:r>
            <a:endParaRPr lang="en-US" dirty="0"/>
          </a:p>
          <a:p>
            <a:endParaRPr lang="en-US" dirty="0" smtClean="0"/>
          </a:p>
          <a:p>
            <a:endParaRPr lang="en-US" dirty="0"/>
          </a:p>
          <a:p>
            <a:r>
              <a:rPr lang="en-US" dirty="0" smtClean="0"/>
              <a:t>Potential Weaknesses:</a:t>
            </a:r>
          </a:p>
          <a:p>
            <a:endParaRPr lang="en-US" dirty="0" smtClean="0"/>
          </a:p>
          <a:p>
            <a:r>
              <a:rPr lang="en-US" dirty="0" smtClean="0"/>
              <a:t>The datasets were all obtained from the same source which could be subject to biases in the collection process for that group. I would also be keen to track other affordability and economic indexes that did not have such a high natural correlation to the target variable in my model. i.e. It was not surprising to find that there was a statistically significant correlation between the price of a one bedroom and two bedroom apartment. </a:t>
            </a:r>
          </a:p>
          <a:p>
            <a:endParaRPr lang="en-US" dirty="0"/>
          </a:p>
          <a:p>
            <a:r>
              <a:rPr lang="en-US" dirty="0" smtClean="0"/>
              <a:t>An alternative and future project will be to use these same features with the addition of others to predict the median per square foot retail rent for commercial assets in a city. At the time of this project Robust Commercial datasets were scarce however. </a:t>
            </a:r>
            <a:endParaRPr dirty="0"/>
          </a:p>
        </p:txBody>
      </p:sp>
    </p:spTree>
  </p:cSld>
  <p:clrMapOvr>
    <a:masterClrMapping/>
  </p:clrMapOvr>
  <p:transition xmlns:p14="http://schemas.microsoft.com/office/powerpoint/2010/mai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5" name="REFERENCES"/>
          <p:cNvSpPr txBox="1">
            <a:spLocks noGrp="1"/>
          </p:cNvSpPr>
          <p:nvPr>
            <p:ph type="title"/>
          </p:nvPr>
        </p:nvSpPr>
        <p:spPr>
          <a:prstGeom prst="rect">
            <a:avLst/>
          </a:prstGeom>
        </p:spPr>
        <p:txBody>
          <a:bodyPr/>
          <a:lstStyle>
            <a:lvl1pPr defTabSz="467359">
              <a:spcBef>
                <a:spcPts val="2200"/>
              </a:spcBef>
              <a:defRPr sz="4800"/>
            </a:lvl1pPr>
          </a:lstStyle>
          <a:p>
            <a:r>
              <a:t>REFERENCES</a:t>
            </a:r>
          </a:p>
        </p:txBody>
      </p:sp>
      <p:sp>
        <p:nvSpPr>
          <p:cNvPr id="196" name="ENSURE THAT YOU have CITations for EVERYTHING YOU USED***REMOVE THIS LINE***"/>
          <p:cNvSpPr txBox="1">
            <a:spLocks noGrp="1"/>
          </p:cNvSpPr>
          <p:nvPr>
            <p:ph type="body" idx="13"/>
          </p:nvPr>
        </p:nvSpPr>
        <p:spPr>
          <a:xfrm>
            <a:off x="406400" y="1402069"/>
            <a:ext cx="11176000" cy="1147494"/>
          </a:xfrm>
          <a:prstGeom prst="rect">
            <a:avLst/>
          </a:prstGeom>
        </p:spPr>
        <p:txBody>
          <a:bodyPr/>
          <a:lstStyle>
            <a:lvl1pPr>
              <a:defRPr sz="2100" spc="105"/>
            </a:lvl1pPr>
          </a:lstStyle>
          <a:p>
            <a:r>
              <a:rPr lang="en-US" dirty="0" smtClean="0"/>
              <a:t>Citations and References:</a:t>
            </a:r>
          </a:p>
          <a:p>
            <a:endParaRPr lang="en-US" dirty="0"/>
          </a:p>
          <a:p>
            <a:pPr marL="342900" indent="-342900">
              <a:buFont typeface="Arial"/>
              <a:buChar char="•"/>
            </a:pPr>
            <a:r>
              <a:rPr lang="en-US" dirty="0" smtClean="0"/>
              <a:t>Stack Overflow for minor code assistance </a:t>
            </a:r>
          </a:p>
          <a:p>
            <a:pPr marL="342900" indent="-342900">
              <a:buFont typeface="Arial"/>
              <a:buChar char="•"/>
            </a:pPr>
            <a:r>
              <a:rPr lang="en-US" dirty="0" smtClean="0"/>
              <a:t>Zillow Research for obtaining the data sets</a:t>
            </a:r>
            <a:endParaRPr dirty="0"/>
          </a:p>
        </p:txBody>
      </p:sp>
    </p:spTree>
    <p:extLst>
      <p:ext uri="{BB962C8B-B14F-4D97-AF65-F5344CB8AC3E}">
        <p14:creationId xmlns:p14="http://schemas.microsoft.com/office/powerpoint/2010/main" val="4085626237"/>
      </p:ext>
    </p:extLst>
  </p:cSld>
  <p:clrMapOvr>
    <a:masterClrMapping/>
  </p:clrMapOvr>
  <p:transition xmlns:p14="http://schemas.microsoft.com/office/powerpoint/2010/mai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Acknowledgments"/>
          <p:cNvSpPr txBox="1">
            <a:spLocks noGrp="1"/>
          </p:cNvSpPr>
          <p:nvPr>
            <p:ph type="title"/>
          </p:nvPr>
        </p:nvSpPr>
        <p:spPr>
          <a:prstGeom prst="rect">
            <a:avLst/>
          </a:prstGeom>
        </p:spPr>
        <p:txBody>
          <a:bodyPr/>
          <a:lstStyle>
            <a:lvl1pPr defTabSz="467359">
              <a:spcBef>
                <a:spcPts val="2200"/>
              </a:spcBef>
              <a:defRPr sz="4800"/>
            </a:lvl1pPr>
          </a:lstStyle>
          <a:p>
            <a:r>
              <a:t>Acknowledgments</a:t>
            </a:r>
          </a:p>
        </p:txBody>
      </p:sp>
      <p:sp>
        <p:nvSpPr>
          <p:cNvPr id="200" name="OPTIONAL ***REMOVE THIS LINE***"/>
          <p:cNvSpPr txBox="1">
            <a:spLocks noGrp="1"/>
          </p:cNvSpPr>
          <p:nvPr>
            <p:ph type="body" idx="13"/>
          </p:nvPr>
        </p:nvSpPr>
        <p:spPr>
          <a:xfrm>
            <a:off x="920955" y="3560612"/>
            <a:ext cx="11176000" cy="1001300"/>
          </a:xfrm>
          <a:prstGeom prst="rect">
            <a:avLst/>
          </a:prstGeom>
        </p:spPr>
        <p:txBody>
          <a:bodyPr/>
          <a:lstStyle/>
          <a:p>
            <a:pPr algn="ctr"/>
            <a:r>
              <a:rPr lang="en-US" dirty="0" smtClean="0"/>
              <a:t>Thank you to the CSCI-E29 staff </a:t>
            </a:r>
            <a:r>
              <a:rPr lang="en-US" smtClean="0"/>
              <a:t>and Harvard </a:t>
            </a:r>
            <a:r>
              <a:rPr lang="en-US" dirty="0" smtClean="0"/>
              <a:t>university for providing me with the tools and platform to execute on a project which has been two years in the making</a:t>
            </a:r>
            <a:endParaRPr dirty="0"/>
          </a:p>
        </p:txBody>
      </p:sp>
    </p:spTree>
  </p:cSld>
  <p:clrMapOvr>
    <a:masterClrMapping/>
  </p:clrMapOvr>
  <p:transition xmlns:p14="http://schemas.microsoft.com/office/powerpoint/2010/main" spd="med"/>
</p:sld>
</file>

<file path=ppt/theme/theme1.xml><?xml version="1.0" encoding="utf-8"?>
<a:theme xmlns:a="http://schemas.openxmlformats.org/drawingml/2006/main" name="New_Template7">
  <a:themeElements>
    <a:clrScheme name="New_Template7">
      <a:dk1>
        <a:srgbClr val="222222"/>
      </a:dk1>
      <a:lt1>
        <a:srgbClr val="34A5DA"/>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6700" b="0" i="0" u="none" strike="noStrike" cap="none" spc="0" normalizeH="0" baseline="0">
            <a:ln>
              <a:noFill/>
            </a:ln>
            <a:solidFill>
              <a:schemeClr val="accent1"/>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1554</TotalTime>
  <Words>514</Words>
  <Application>Microsoft Macintosh PowerPoint</Application>
  <PresentationFormat>Custom</PresentationFormat>
  <Paragraphs>62</Paragraphs>
  <Slides>8</Slides>
  <Notes>0</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New_Template7</vt:lpstr>
      <vt:lpstr>Predicting Apartment Rent BY CIty</vt:lpstr>
      <vt:lpstr>CSCI E-29 2018 Staff</vt:lpstr>
      <vt:lpstr>PowerPoint Presentation</vt:lpstr>
      <vt:lpstr>Abstract</vt:lpstr>
      <vt:lpstr>Required Libraries and files</vt:lpstr>
      <vt:lpstr>Conclusion</vt:lpstr>
      <vt:lpstr>REFERENCES</vt:lpstr>
      <vt:lpstr>Acknowledgments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TITLE OF YOUR PRESENTATION</dc:title>
  <cp:lastModifiedBy>Marshall Proehl</cp:lastModifiedBy>
  <cp:revision>22</cp:revision>
  <dcterms:modified xsi:type="dcterms:W3CDTF">2018-05-02T05:44:05Z</dcterms:modified>
</cp:coreProperties>
</file>